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02" r:id="rId3"/>
    <p:sldId id="303" r:id="rId4"/>
    <p:sldId id="312" r:id="rId5"/>
    <p:sldId id="313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20" r:id="rId14"/>
    <p:sldId id="321" r:id="rId15"/>
    <p:sldId id="322" r:id="rId16"/>
    <p:sldId id="334" r:id="rId17"/>
    <p:sldId id="335" r:id="rId18"/>
    <p:sldId id="336" r:id="rId19"/>
    <p:sldId id="337" r:id="rId20"/>
    <p:sldId id="342" r:id="rId21"/>
    <p:sldId id="343" r:id="rId22"/>
    <p:sldId id="345" r:id="rId23"/>
    <p:sldId id="346" r:id="rId24"/>
    <p:sldId id="347" r:id="rId25"/>
    <p:sldId id="325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543" autoAdjust="0"/>
    <p:restoredTop sz="86679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168351"/>
          </a:xfrm>
        </p:spPr>
        <p:txBody>
          <a:bodyPr/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«Влияние художественной литературы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 развитие связной речи детей 5-6 лет»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/>
          <a:lstStyle/>
          <a:p>
            <a:pPr algn="r"/>
            <a:r>
              <a:rPr lang="ru-RU" sz="2800" dirty="0" smtClean="0"/>
              <a:t>воспитатели старшей группы </a:t>
            </a:r>
          </a:p>
          <a:p>
            <a:pPr algn="r"/>
            <a:r>
              <a:rPr lang="ru-RU" sz="2800" dirty="0" smtClean="0"/>
              <a:t>Дорош Я.Б.</a:t>
            </a:r>
          </a:p>
          <a:p>
            <a:pPr algn="r"/>
            <a:r>
              <a:rPr lang="ru-RU" sz="2800" dirty="0" smtClean="0"/>
              <a:t>Казанцева И.М.      </a:t>
            </a: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453650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81642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52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" y="764704"/>
            <a:ext cx="4536503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24847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00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576064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733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17646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410996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9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17646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80728"/>
            <a:ext cx="474680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10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" y="980728"/>
            <a:ext cx="471601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48680"/>
            <a:ext cx="439248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53650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53650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153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sz="4000" b="1" dirty="0" smtClean="0"/>
              <a:t>Перспективный план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dirty="0" smtClean="0"/>
              <a:t>« Откуда пришла книга »</a:t>
            </a:r>
          </a:p>
          <a:p>
            <a:pPr>
              <a:buFontTx/>
              <a:buChar char="-"/>
            </a:pPr>
            <a:r>
              <a:rPr lang="ru-RU" sz="2800" dirty="0" smtClean="0"/>
              <a:t>«Из чего состоит книга?»</a:t>
            </a:r>
          </a:p>
          <a:p>
            <a:pPr>
              <a:buFontTx/>
              <a:buChar char="-"/>
            </a:pPr>
            <a:r>
              <a:rPr lang="ru-RU" sz="2800" dirty="0" smtClean="0"/>
              <a:t>«Книга наш друг»</a:t>
            </a:r>
          </a:p>
          <a:p>
            <a:pPr marL="0" indent="0">
              <a:buNone/>
            </a:pPr>
            <a:r>
              <a:rPr lang="ru-RU" sz="2800" dirty="0" smtClean="0"/>
              <a:t>- «Знакомство с писателями »</a:t>
            </a:r>
          </a:p>
          <a:p>
            <a:pPr>
              <a:buFontTx/>
              <a:buChar char="-"/>
            </a:pPr>
            <a:r>
              <a:rPr lang="ru-RU" sz="2800" dirty="0" smtClean="0"/>
              <a:t>Знакомство с жизнью и творчеством К. И. Чуковского </a:t>
            </a:r>
          </a:p>
          <a:p>
            <a:pPr>
              <a:buFontTx/>
              <a:buChar char="-"/>
            </a:pPr>
            <a:r>
              <a:rPr lang="ru-RU" sz="2800" dirty="0" smtClean="0"/>
              <a:t>Чтение сказки К .Чуковского « </a:t>
            </a:r>
            <a:r>
              <a:rPr lang="ru-RU" sz="2800" dirty="0" err="1" smtClean="0"/>
              <a:t>Федорино</a:t>
            </a:r>
            <a:r>
              <a:rPr lang="ru-RU" sz="2800" dirty="0" smtClean="0"/>
              <a:t> горе»</a:t>
            </a:r>
          </a:p>
          <a:p>
            <a:pPr>
              <a:buFontTx/>
              <a:buChar char="-"/>
            </a:pPr>
            <a:r>
              <a:rPr lang="ru-RU" sz="2800" dirty="0" smtClean="0"/>
              <a:t>Заучивание отрывка из </a:t>
            </a:r>
            <a:r>
              <a:rPr lang="ru-RU" sz="2800" dirty="0"/>
              <a:t>К .Чуковского «</a:t>
            </a:r>
            <a:r>
              <a:rPr lang="ru-RU" sz="2800" dirty="0" err="1" smtClean="0"/>
              <a:t>Федориного</a:t>
            </a:r>
            <a:r>
              <a:rPr lang="ru-RU" sz="2800" dirty="0" smtClean="0"/>
              <a:t> горе»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24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dirty="0" smtClean="0"/>
              <a:t>Чтение произведения К . Чуковского </a:t>
            </a:r>
          </a:p>
          <a:p>
            <a:pPr marL="0" indent="0">
              <a:buNone/>
            </a:pPr>
            <a:r>
              <a:rPr lang="ru-RU" sz="2800" dirty="0" smtClean="0"/>
              <a:t>« </a:t>
            </a:r>
            <a:r>
              <a:rPr lang="ru-RU" sz="2800" dirty="0" err="1" smtClean="0"/>
              <a:t>Мойдодыр</a:t>
            </a:r>
            <a:r>
              <a:rPr lang="ru-RU" sz="2800" dirty="0" smtClean="0"/>
              <a:t>»,« Телефон »</a:t>
            </a:r>
          </a:p>
          <a:p>
            <a:pPr>
              <a:buFontTx/>
              <a:buChar char="-"/>
            </a:pPr>
            <a:r>
              <a:rPr lang="ru-RU" sz="2800" dirty="0" smtClean="0"/>
              <a:t>Рассматривание иллюстраций к произведениям К . И .Чуковского</a:t>
            </a:r>
          </a:p>
          <a:p>
            <a:pPr>
              <a:buFontTx/>
              <a:buChar char="-"/>
            </a:pPr>
            <a:r>
              <a:rPr lang="ru-RU" sz="2800" dirty="0" smtClean="0"/>
              <a:t>Знакомство с жизнью и творчеством </a:t>
            </a:r>
            <a:r>
              <a:rPr lang="ru-RU" sz="2800" dirty="0" err="1" smtClean="0"/>
              <a:t>Ш.Перро</a:t>
            </a:r>
            <a:endParaRPr lang="ru-RU" sz="2800" dirty="0"/>
          </a:p>
          <a:p>
            <a:pPr>
              <a:buFontTx/>
              <a:buChar char="-"/>
            </a:pPr>
            <a:r>
              <a:rPr lang="ru-RU" sz="2800" dirty="0" smtClean="0"/>
              <a:t>Чтение сказки Ш. Перро «Кот в сапогах», «Мальчик-с пальчик»  -рассказывание сказки</a:t>
            </a:r>
          </a:p>
          <a:p>
            <a:pPr>
              <a:buFontTx/>
              <a:buChar char="-"/>
            </a:pPr>
            <a:r>
              <a:rPr lang="ru-RU" sz="2800" dirty="0" smtClean="0"/>
              <a:t>И . Крылов « Стрекоза и муравей »-знакомство с литературным жанром басней </a:t>
            </a:r>
          </a:p>
          <a:p>
            <a:pPr>
              <a:buFontTx/>
              <a:buChar char="-"/>
            </a:pPr>
            <a:r>
              <a:rPr lang="ru-RU" sz="2800" dirty="0" smtClean="0"/>
              <a:t>Заучивание басни «Стрекоза и муравей»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420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Чтение сказки Путешествие Вовки в тридевятом царстве </a:t>
            </a:r>
          </a:p>
          <a:p>
            <a:pPr>
              <a:buFontTx/>
              <a:buChar char="-"/>
            </a:pPr>
            <a:r>
              <a:rPr lang="ru-RU" dirty="0" smtClean="0"/>
              <a:t>Составление сказки по картинкам р .н. с. Лисичка сестричка и серый волк </a:t>
            </a:r>
          </a:p>
          <a:p>
            <a:pPr>
              <a:buFontTx/>
              <a:buChar char="-"/>
            </a:pPr>
            <a:r>
              <a:rPr lang="ru-RU" dirty="0" smtClean="0"/>
              <a:t>Чтение р .н . с . По –щучьему велению </a:t>
            </a:r>
          </a:p>
          <a:p>
            <a:pPr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 . </a:t>
            </a:r>
            <a:r>
              <a:rPr lang="ru-RU" dirty="0"/>
              <a:t>н</a:t>
            </a:r>
            <a:r>
              <a:rPr lang="ru-RU" dirty="0" smtClean="0"/>
              <a:t> . с.  чтение - Василиса Премудрая </a:t>
            </a:r>
          </a:p>
          <a:p>
            <a:pPr>
              <a:buFontTx/>
              <a:buChar char="-"/>
            </a:pPr>
            <a:r>
              <a:rPr lang="ru-RU" dirty="0" smtClean="0"/>
              <a:t>Изготовление закладок для книг</a:t>
            </a:r>
          </a:p>
          <a:p>
            <a:pPr>
              <a:buFontTx/>
              <a:buChar char="-"/>
            </a:pPr>
            <a:r>
              <a:rPr lang="ru-RU" dirty="0" smtClean="0"/>
              <a:t>Рисование с аппликацией Чудо-дерево</a:t>
            </a:r>
          </a:p>
          <a:p>
            <a:pPr>
              <a:buFontTx/>
              <a:buChar char="-"/>
            </a:pPr>
            <a:r>
              <a:rPr lang="ru-RU" dirty="0" smtClean="0"/>
              <a:t>Аппликация Лисичка-сестричка</a:t>
            </a:r>
          </a:p>
          <a:p>
            <a:pPr>
              <a:buFontTx/>
              <a:buChar char="-"/>
            </a:pPr>
            <a:r>
              <a:rPr lang="ru-RU" dirty="0" smtClean="0"/>
              <a:t>Рисование по сказке К .Чуковского «</a:t>
            </a:r>
            <a:r>
              <a:rPr lang="ru-RU" dirty="0" err="1" smtClean="0"/>
              <a:t>Федорино</a:t>
            </a:r>
            <a:r>
              <a:rPr lang="ru-RU" dirty="0" smtClean="0"/>
              <a:t> горе»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57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</a:rPr>
              <a:t>Цель</a:t>
            </a:r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Развитие речи детей старшего дошкольного возраста через ознакомление с художественной литературой</a:t>
            </a:r>
            <a:r>
              <a:rPr lang="ru-RU" sz="4000" i="1" dirty="0" smtClean="0"/>
              <a:t>.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1590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0201"/>
            <a:ext cx="4388296" cy="36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248472" cy="413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08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2" r="31074"/>
          <a:stretch/>
        </p:blipFill>
        <p:spPr>
          <a:xfrm>
            <a:off x="251520" y="404664"/>
            <a:ext cx="3898776" cy="417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39248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478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32048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2484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99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244280" cy="33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45365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807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2696"/>
            <a:ext cx="41044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6650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93610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27784" y="191683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/>
              <a:t>Задачи: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518457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Сформировать интерес к художественной литературе .</a:t>
            </a:r>
          </a:p>
          <a:p>
            <a:pPr>
              <a:buFontTx/>
              <a:buChar char="-"/>
            </a:pPr>
            <a:r>
              <a:rPr lang="ru-RU" dirty="0" smtClean="0"/>
              <a:t>Расширить и активизировать словарный запас детей .</a:t>
            </a:r>
          </a:p>
          <a:p>
            <a:pPr>
              <a:buFontTx/>
              <a:buChar char="-"/>
            </a:pPr>
            <a:r>
              <a:rPr lang="ru-RU" dirty="0" smtClean="0"/>
              <a:t>Совершенствовать художественно-речевые исполнительские навыки детей при чтении стихотворений, в драматизациях.</a:t>
            </a:r>
          </a:p>
          <a:p>
            <a:pPr>
              <a:buFontTx/>
              <a:buChar char="-"/>
            </a:pPr>
            <a:r>
              <a:rPr lang="ru-RU" dirty="0" smtClean="0"/>
              <a:t>Развивать творческие способности у детей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0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52128"/>
          </a:xfrm>
        </p:spPr>
        <p:txBody>
          <a:bodyPr/>
          <a:lstStyle/>
          <a:p>
            <a:r>
              <a:rPr lang="ru-RU" sz="4000" b="1" dirty="0" smtClean="0"/>
              <a:t>Планируемый результат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245" y="1052735"/>
            <a:ext cx="8229600" cy="5781201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/>
              <a:t>Повышение у детей интереса к книге .</a:t>
            </a:r>
          </a:p>
          <a:p>
            <a:pPr>
              <a:buFontTx/>
              <a:buChar char="-"/>
            </a:pPr>
            <a:r>
              <a:rPr lang="ru-RU" sz="2400" dirty="0" smtClean="0"/>
              <a:t>Пересказывают небольшие тексты ,сочиняют сказки ,выразительно читают стихотворения ,инсценируют самостоятельно сценки из сказок .</a:t>
            </a:r>
          </a:p>
          <a:p>
            <a:pPr>
              <a:buFontTx/>
              <a:buChar char="-"/>
            </a:pPr>
            <a:r>
              <a:rPr lang="ru-RU" sz="2400" dirty="0" smtClean="0"/>
              <a:t>Называют любимые произведения .</a:t>
            </a:r>
          </a:p>
          <a:p>
            <a:pPr>
              <a:buFontTx/>
              <a:buChar char="-"/>
            </a:pPr>
            <a:r>
              <a:rPr lang="ru-RU" sz="2400" dirty="0" smtClean="0"/>
              <a:t>Умеют правильно и бережно обращаться с книгами ремонтировать их ,пользоваться закладками .</a:t>
            </a:r>
          </a:p>
          <a:p>
            <a:pPr marL="0" indent="0">
              <a:buNone/>
            </a:pPr>
            <a:endParaRPr lang="ru-RU" sz="2400" i="1" dirty="0" smtClean="0"/>
          </a:p>
          <a:p>
            <a:pPr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42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2400" dirty="0" smtClean="0"/>
              <a:t>Владеют понятием « Библиотека ».</a:t>
            </a:r>
          </a:p>
          <a:p>
            <a:pPr>
              <a:buFontTx/>
              <a:buChar char="-"/>
            </a:pPr>
            <a:r>
              <a:rPr lang="ru-RU" sz="2400" dirty="0" smtClean="0"/>
              <a:t>Знают о том ,что нужно беречь книги. </a:t>
            </a:r>
          </a:p>
          <a:p>
            <a:pPr>
              <a:buFontTx/>
              <a:buChar char="-"/>
            </a:pPr>
            <a:r>
              <a:rPr lang="ru-RU" sz="2400" dirty="0" smtClean="0"/>
              <a:t>Обогащение словаря ,развитие лексико-грамматического строя связной речи детей .</a:t>
            </a:r>
          </a:p>
        </p:txBody>
      </p:sp>
    </p:spTree>
    <p:extLst>
      <p:ext uri="{BB962C8B-B14F-4D97-AF65-F5344CB8AC3E}">
        <p14:creationId xmlns:p14="http://schemas.microsoft.com/office/powerpoint/2010/main" val="19680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книжного уголка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31787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447382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148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Книжный уголок</a:t>
            </a:r>
            <a:endParaRPr lang="ru-RU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536504" cy="435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72272" cy="435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77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Театр. Творчество. Дети.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392488" cy="42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244280" cy="34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466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зоны окна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7"/>
            <a:ext cx="446030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392488" cy="420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38436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322</Words>
  <Application>Microsoft Office PowerPoint</Application>
  <PresentationFormat>Экран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Diseño predeterminado</vt:lpstr>
      <vt:lpstr>  «Влияние художественной литературы  на развитие связной речи детей 5-6 лет» </vt:lpstr>
      <vt:lpstr>Цель  </vt:lpstr>
      <vt:lpstr>Задачи: </vt:lpstr>
      <vt:lpstr>Планируемый результат :</vt:lpstr>
      <vt:lpstr>Презентация PowerPoint</vt:lpstr>
      <vt:lpstr>Оформление книжного уголка</vt:lpstr>
      <vt:lpstr>Книжный уголок</vt:lpstr>
      <vt:lpstr>Театр. Творчество. Дети.</vt:lpstr>
      <vt:lpstr>Оформление зоны окна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Перспективный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1</cp:lastModifiedBy>
  <cp:revision>217</cp:revision>
  <dcterms:created xsi:type="dcterms:W3CDTF">2010-05-23T14:28:12Z</dcterms:created>
  <dcterms:modified xsi:type="dcterms:W3CDTF">2018-11-28T04:35:50Z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